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58" r:id="rId5"/>
    <p:sldId id="260" r:id="rId6"/>
    <p:sldId id="269" r:id="rId7"/>
    <p:sldId id="279" r:id="rId8"/>
    <p:sldId id="261" r:id="rId9"/>
    <p:sldId id="264" r:id="rId10"/>
    <p:sldId id="262" r:id="rId11"/>
    <p:sldId id="263" r:id="rId12"/>
    <p:sldId id="274" r:id="rId13"/>
    <p:sldId id="265" r:id="rId14"/>
    <p:sldId id="277" r:id="rId15"/>
    <p:sldId id="278" r:id="rId16"/>
    <p:sldId id="273" r:id="rId17"/>
    <p:sldId id="270" r:id="rId18"/>
    <p:sldId id="271" r:id="rId19"/>
    <p:sldId id="272" r:id="rId20"/>
    <p:sldId id="266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Relationship Id="rId30" Type="http://schemas.openxmlformats.org/officeDocument/2006/relationships/customXml" Target="../customXml/item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8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10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66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3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274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58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15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2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3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38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33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331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5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05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04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6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16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422FB5-BDE9-4F53-9714-2D330B469BE5}" type="datetimeFigureOut">
              <a:rPr lang="fi-FI" smtClean="0"/>
              <a:pPr/>
              <a:t>22.2.2024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6D1E6E-BAF1-4429-834C-80499198461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873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EDA46E-AECC-43B8-B54F-FA6E4C0C6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789037-2F02-4B13-8573-CB800A968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795" y="576916"/>
            <a:ext cx="3992501" cy="573498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7B4C5E-A726-4AC9-9254-E81F0698B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73" y="742355"/>
            <a:ext cx="3666744" cy="5404104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8E78AD-BC9B-BDAA-C4B8-8413A0C7A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207" y="1385822"/>
            <a:ext cx="3055676" cy="28763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5000">
                <a:solidFill>
                  <a:schemeClr val="bg1"/>
                </a:solidFill>
              </a:rPr>
              <a:t>Voiko pinnalta saada infektion?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C9741E-D0AA-FB90-7728-0C2ACFF91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207" y="4533060"/>
            <a:ext cx="3055676" cy="952308"/>
          </a:xfrm>
        </p:spPr>
        <p:txBody>
          <a:bodyPr>
            <a:normAutofit/>
          </a:bodyPr>
          <a:lstStyle/>
          <a:p>
            <a:r>
              <a:rPr lang="fi-FI" sz="2000">
                <a:solidFill>
                  <a:schemeClr val="bg1"/>
                </a:solidFill>
              </a:rPr>
              <a:t>Inf.eval Jere Saarijärvi</a:t>
            </a:r>
          </a:p>
          <a:p>
            <a:r>
              <a:rPr lang="fi-FI" sz="2000">
                <a:solidFill>
                  <a:schemeClr val="bg1"/>
                </a:solidFill>
              </a:rPr>
              <a:t>14.2.2024</a:t>
            </a: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47F9D90F-7118-49FD-9E75-223103DD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6971" y="4397593"/>
            <a:ext cx="276214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2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08973C-29D1-E383-6944-C4D3E3C8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Virukset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B8B13E-8792-9F47-07FC-217D760D1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5"/>
            <a:ext cx="9601196" cy="3722937"/>
          </a:xfrm>
        </p:spPr>
        <p:txBody>
          <a:bodyPr>
            <a:normAutofit/>
          </a:bodyPr>
          <a:lstStyle/>
          <a:p>
            <a:r>
              <a:rPr lang="fi-FI" dirty="0"/>
              <a:t>Säilyvät kuivallakin pinnalla virulentteina tunteja-päiviä</a:t>
            </a:r>
          </a:p>
          <a:p>
            <a:r>
              <a:rPr lang="fi-FI" dirty="0"/>
              <a:t>Lipidivaipallinen kestää paremmin kuivumista, mutta herkempi desinfektiolle</a:t>
            </a:r>
          </a:p>
          <a:p>
            <a:pPr lvl="1"/>
            <a:r>
              <a:rPr lang="fi-FI" dirty="0"/>
              <a:t>Herpesvirukset, koronavirukset, influenssavirukset...</a:t>
            </a:r>
          </a:p>
          <a:p>
            <a:r>
              <a:rPr lang="fi-FI" dirty="0"/>
              <a:t>Vaipattomista viruksista desinfektiota kestävät parhaiten voimakkaasti hydrofiiliset</a:t>
            </a:r>
          </a:p>
          <a:p>
            <a:pPr lvl="1"/>
            <a:r>
              <a:rPr lang="fi-FI" dirty="0"/>
              <a:t>Parvo- ja pikornavirukset</a:t>
            </a:r>
          </a:p>
          <a:p>
            <a:pPr lvl="1"/>
            <a:r>
              <a:rPr lang="fi-FI" dirty="0"/>
              <a:t>Vähemmän hydrofiilisiä: noro-, rota- ja adenovirukset</a:t>
            </a:r>
          </a:p>
        </p:txBody>
      </p:sp>
    </p:spTree>
    <p:extLst>
      <p:ext uri="{BB962C8B-B14F-4D97-AF65-F5344CB8AC3E}">
        <p14:creationId xmlns:p14="http://schemas.microsoft.com/office/powerpoint/2010/main" val="125326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CDF792-139F-492C-9B8B-D8408929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Sienet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6B188E-BA5E-60C4-2F0F-41EEEB6E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731138"/>
          </a:xfrm>
        </p:spPr>
        <p:txBody>
          <a:bodyPr>
            <a:normAutofit/>
          </a:bodyPr>
          <a:lstStyle/>
          <a:p>
            <a:r>
              <a:rPr lang="fi-FI" dirty="0"/>
              <a:t>Candida</a:t>
            </a:r>
          </a:p>
          <a:p>
            <a:pPr lvl="1"/>
            <a:r>
              <a:rPr lang="fi-FI" dirty="0"/>
              <a:t>Kestää huomattavia lämpötila- </a:t>
            </a:r>
            <a:r>
              <a:rPr lang="en-US" dirty="0"/>
              <a:t>(0–60 °C)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happamuuseroja</a:t>
            </a:r>
            <a:r>
              <a:rPr lang="en-US" dirty="0"/>
              <a:t> (pH 2–8.5)</a:t>
            </a:r>
          </a:p>
          <a:p>
            <a:pPr lvl="1"/>
            <a:r>
              <a:rPr lang="en-US" dirty="0" err="1"/>
              <a:t>Menestyy</a:t>
            </a:r>
            <a:r>
              <a:rPr lang="en-US" dirty="0"/>
              <a:t> </a:t>
            </a:r>
            <a:r>
              <a:rPr lang="en-US" dirty="0" err="1"/>
              <a:t>parhaiten</a:t>
            </a:r>
            <a:r>
              <a:rPr lang="en-US" dirty="0"/>
              <a:t> </a:t>
            </a:r>
            <a:r>
              <a:rPr lang="en-US" dirty="0" err="1"/>
              <a:t>kosteilla</a:t>
            </a:r>
            <a:r>
              <a:rPr lang="en-US" dirty="0"/>
              <a:t> </a:t>
            </a:r>
            <a:r>
              <a:rPr lang="en-US" dirty="0" err="1"/>
              <a:t>pinnoilla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selviytyy</a:t>
            </a:r>
            <a:r>
              <a:rPr lang="en-US" dirty="0"/>
              <a:t> </a:t>
            </a:r>
            <a:r>
              <a:rPr lang="en-US" dirty="0" err="1"/>
              <a:t>elinkelpoisena</a:t>
            </a:r>
            <a:r>
              <a:rPr lang="en-US" dirty="0"/>
              <a:t> </a:t>
            </a:r>
            <a:r>
              <a:rPr lang="en-US" dirty="0" err="1"/>
              <a:t>viikkoja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kuivalla</a:t>
            </a:r>
            <a:r>
              <a:rPr lang="en-US" dirty="0"/>
              <a:t>, </a:t>
            </a:r>
            <a:r>
              <a:rPr lang="en-US" dirty="0" err="1"/>
              <a:t>huokoisella</a:t>
            </a:r>
            <a:r>
              <a:rPr lang="en-US" dirty="0"/>
              <a:t> </a:t>
            </a:r>
            <a:r>
              <a:rPr lang="en-US" dirty="0" err="1"/>
              <a:t>pinnalla</a:t>
            </a:r>
            <a:endParaRPr lang="en-US" dirty="0"/>
          </a:p>
          <a:p>
            <a:pPr lvl="1"/>
            <a:r>
              <a:rPr lang="en-US" dirty="0" err="1"/>
              <a:t>Esiintyvyys</a:t>
            </a:r>
            <a:r>
              <a:rPr lang="en-US" dirty="0"/>
              <a:t> </a:t>
            </a:r>
            <a:r>
              <a:rPr lang="en-US" dirty="0" err="1"/>
              <a:t>korostuu</a:t>
            </a:r>
            <a:r>
              <a:rPr lang="en-US" dirty="0"/>
              <a:t> </a:t>
            </a:r>
            <a:r>
              <a:rPr lang="en-US" dirty="0" err="1"/>
              <a:t>pitkien</a:t>
            </a:r>
            <a:r>
              <a:rPr lang="en-US" dirty="0"/>
              <a:t>, </a:t>
            </a:r>
            <a:r>
              <a:rPr lang="en-US" dirty="0" err="1"/>
              <a:t>laajakirjoisten</a:t>
            </a:r>
            <a:r>
              <a:rPr lang="en-US" dirty="0"/>
              <a:t> </a:t>
            </a:r>
            <a:r>
              <a:rPr lang="en-US" dirty="0" err="1"/>
              <a:t>antibioottihoitojen</a:t>
            </a:r>
            <a:r>
              <a:rPr lang="en-US" dirty="0"/>
              <a:t> </a:t>
            </a:r>
            <a:r>
              <a:rPr lang="en-US" dirty="0" err="1"/>
              <a:t>yhteydessä</a:t>
            </a:r>
            <a:endParaRPr lang="fi-FI" dirty="0"/>
          </a:p>
          <a:p>
            <a:r>
              <a:rPr lang="fi-FI" dirty="0"/>
              <a:t>Aspergillus</a:t>
            </a:r>
          </a:p>
          <a:p>
            <a:pPr lvl="1"/>
            <a:r>
              <a:rPr lang="fi-FI" dirty="0"/>
              <a:t>Kolonisoi ilmastointilaitteita, mattoja, huonekasveja</a:t>
            </a:r>
          </a:p>
          <a:p>
            <a:pPr lvl="1"/>
            <a:r>
              <a:rPr lang="fi-FI" dirty="0"/>
              <a:t>Selviytyy pinnoilla päiviä-viikkoja</a:t>
            </a:r>
          </a:p>
        </p:txBody>
      </p:sp>
    </p:spTree>
    <p:extLst>
      <p:ext uri="{BB962C8B-B14F-4D97-AF65-F5344CB8AC3E}">
        <p14:creationId xmlns:p14="http://schemas.microsoft.com/office/powerpoint/2010/main" val="2005394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9836D30-82F1-1AB0-4E33-0EDC1B39A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04926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Infektioiden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leviäminen</a:t>
            </a:r>
          </a:p>
        </p:txBody>
      </p:sp>
    </p:spTree>
    <p:extLst>
      <p:ext uri="{BB962C8B-B14F-4D97-AF65-F5344CB8AC3E}">
        <p14:creationId xmlns:p14="http://schemas.microsoft.com/office/powerpoint/2010/main" val="243843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351A4B-B227-D5E0-51B4-705550E7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Infektioiden leviäminen terveydenhuollossa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</a:t>
            </a:r>
          </a:p>
        </p:txBody>
      </p:sp>
      <p:pic>
        <p:nvPicPr>
          <p:cNvPr id="5" name="Sisällön paikkamerkki 4" descr="Kuva, joka sisältää kohteen teksti, Fontti, ympyrä, logo&#10;&#10;Kuvaus luotu automaattisesti">
            <a:extLst>
              <a:ext uri="{FF2B5EF4-FFF2-40B4-BE49-F238E27FC236}">
                <a16:creationId xmlns:a16="http://schemas.microsoft.com/office/drawing/2014/main" id="{2C0FCB1F-C41A-1088-B970-7159FB07F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8" y="2686344"/>
            <a:ext cx="11158862" cy="3621150"/>
          </a:xfrm>
        </p:spPr>
      </p:pic>
      <p:sp>
        <p:nvSpPr>
          <p:cNvPr id="11" name="TextBox 10"/>
          <p:cNvSpPr txBox="1"/>
          <p:nvPr/>
        </p:nvSpPr>
        <p:spPr>
          <a:xfrm>
            <a:off x="8315710" y="6331093"/>
            <a:ext cx="342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CDC: Healthcare Environmental Infection Prevention</a:t>
            </a: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5E8DA0D8-2952-C0A7-0FF5-7063ED111819}"/>
              </a:ext>
            </a:extLst>
          </p:cNvPr>
          <p:cNvCxnSpPr/>
          <p:nvPr/>
        </p:nvCxnSpPr>
        <p:spPr>
          <a:xfrm flipV="1">
            <a:off x="2592198" y="3254928"/>
            <a:ext cx="4169329" cy="847289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638CD253-E07A-0568-F8FD-5AE5E0FF16C9}"/>
              </a:ext>
            </a:extLst>
          </p:cNvPr>
          <p:cNvCxnSpPr/>
          <p:nvPr/>
        </p:nvCxnSpPr>
        <p:spPr>
          <a:xfrm>
            <a:off x="2508308" y="5176007"/>
            <a:ext cx="4320331" cy="645953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8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351A4B-B227-D5E0-51B4-705550E7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Infektioiden leviäminen pinnoilta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E71CFE7-66C8-55CB-2872-AC898A455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34811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Pinnalta ihmiseen kosketuksella siirtyvät herkimmin</a:t>
            </a:r>
          </a:p>
          <a:p>
            <a:pPr lvl="1"/>
            <a:r>
              <a:rPr lang="fi-FI" dirty="0"/>
              <a:t>Escherichia coli, Salmonella </a:t>
            </a:r>
            <a:r>
              <a:rPr lang="fi-FI" dirty="0" err="1"/>
              <a:t>spp</a:t>
            </a:r>
            <a:r>
              <a:rPr lang="fi-FI" dirty="0"/>
              <a:t>. ja </a:t>
            </a:r>
            <a:r>
              <a:rPr lang="fi-FI" dirty="0" err="1"/>
              <a:t>Staphylococcus</a:t>
            </a:r>
            <a:r>
              <a:rPr lang="fi-FI" dirty="0"/>
              <a:t> </a:t>
            </a:r>
            <a:r>
              <a:rPr lang="fi-FI" dirty="0" err="1"/>
              <a:t>aureus</a:t>
            </a:r>
            <a:r>
              <a:rPr lang="fi-FI" dirty="0"/>
              <a:t> (100%)</a:t>
            </a:r>
          </a:p>
          <a:p>
            <a:pPr lvl="1"/>
            <a:r>
              <a:rPr lang="fi-FI" dirty="0" err="1"/>
              <a:t>Candida</a:t>
            </a:r>
            <a:r>
              <a:rPr lang="fi-FI" dirty="0"/>
              <a:t> </a:t>
            </a:r>
            <a:r>
              <a:rPr lang="fi-FI" dirty="0" err="1"/>
              <a:t>albicans</a:t>
            </a:r>
            <a:r>
              <a:rPr lang="fi-FI" dirty="0"/>
              <a:t> (90%)</a:t>
            </a:r>
          </a:p>
          <a:p>
            <a:pPr lvl="1"/>
            <a:r>
              <a:rPr lang="fi-FI" dirty="0" err="1"/>
              <a:t>Rinovirukset</a:t>
            </a:r>
            <a:r>
              <a:rPr lang="fi-FI" dirty="0"/>
              <a:t> (61%)</a:t>
            </a:r>
          </a:p>
          <a:p>
            <a:pPr lvl="1"/>
            <a:r>
              <a:rPr lang="fi-FI" dirty="0"/>
              <a:t>Hepatiitti-A (33%)</a:t>
            </a:r>
          </a:p>
          <a:p>
            <a:pPr lvl="1"/>
            <a:r>
              <a:rPr lang="fi-FI" dirty="0"/>
              <a:t>Rotavirukset (16%)</a:t>
            </a:r>
          </a:p>
          <a:p>
            <a:r>
              <a:rPr lang="fi-FI" dirty="0" err="1"/>
              <a:t>Infektiivisyys</a:t>
            </a:r>
            <a:r>
              <a:rPr lang="fi-FI" dirty="0"/>
              <a:t> näistä kontakteista vaikeammin määriteltävä</a:t>
            </a:r>
          </a:p>
          <a:p>
            <a:pPr lvl="1"/>
            <a:r>
              <a:rPr lang="fi-FI" dirty="0"/>
              <a:t>Tavanomaiset varotoimet riittävät, paitsi jos kovasti erittävä infektio tai vaikeasti resistentti aiheuttaja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855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351A4B-B227-D5E0-51B4-705550E7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Hengitystieinfektioiden leviämisestä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E71CFE7-66C8-55CB-2872-AC898A455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Tuberkuloosi tarttuu inhaloituna aerosolina</a:t>
            </a:r>
          </a:p>
          <a:p>
            <a:pPr lvl="1"/>
            <a:r>
              <a:rPr lang="fi-FI" dirty="0"/>
              <a:t>pinnoilta sen päätyminen </a:t>
            </a:r>
            <a:r>
              <a:rPr lang="fi-FI" dirty="0" err="1"/>
              <a:t>infektiivisenä</a:t>
            </a:r>
            <a:r>
              <a:rPr lang="fi-FI" dirty="0"/>
              <a:t> annoksena suoraan hengitysteihin on käytännössä mahdotonta -&gt; ilmavarotoimet riittävät</a:t>
            </a:r>
          </a:p>
          <a:p>
            <a:r>
              <a:rPr lang="fi-FI" dirty="0"/>
              <a:t>Hengitystievirukset leviävät pääasiassa yskittyinä pisaroina</a:t>
            </a:r>
          </a:p>
          <a:p>
            <a:pPr lvl="1"/>
            <a:r>
              <a:rPr lang="fi-FI" dirty="0"/>
              <a:t>Voivat aerosolisoitua tietyissä hoitotoimenpiteissä </a:t>
            </a:r>
          </a:p>
          <a:p>
            <a:pPr lvl="1"/>
            <a:r>
              <a:rPr lang="fi-FI" dirty="0"/>
              <a:t>Covid 19 selviää pinnoilla 24-72h, influenssa 24-48h</a:t>
            </a:r>
          </a:p>
          <a:p>
            <a:pPr lvl="2"/>
            <a:r>
              <a:rPr lang="fi-FI" dirty="0"/>
              <a:t>Voivat </a:t>
            </a:r>
            <a:r>
              <a:rPr lang="fi-FI" dirty="0" err="1"/>
              <a:t>re</a:t>
            </a:r>
            <a:r>
              <a:rPr lang="fi-FI" dirty="0"/>
              <a:t>-aerosolisoitua tai päätyä käsien kautta limakalvoille</a:t>
            </a:r>
          </a:p>
          <a:p>
            <a:pPr lvl="1"/>
            <a:r>
              <a:rPr lang="fi-FI" dirty="0"/>
              <a:t>Pisara-kosketusvarotoimet (+</a:t>
            </a:r>
            <a:r>
              <a:rPr lang="fi-FI" dirty="0" err="1"/>
              <a:t>tarv</a:t>
            </a:r>
            <a:r>
              <a:rPr lang="fi-FI" dirty="0"/>
              <a:t> ilmavarotoimet)</a:t>
            </a:r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0138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351A4B-B227-D5E0-51B4-705550E7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Infektioiden leviäminen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</a:t>
            </a:r>
          </a:p>
        </p:txBody>
      </p:sp>
      <p:pic>
        <p:nvPicPr>
          <p:cNvPr id="13" name="Content Placeholder 12" descr="transmiss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1275" y="2146532"/>
            <a:ext cx="7011766" cy="4448599"/>
          </a:xfrm>
        </p:spPr>
      </p:pic>
      <p:sp>
        <p:nvSpPr>
          <p:cNvPr id="11" name="TextBox 10"/>
          <p:cNvSpPr txBox="1"/>
          <p:nvPr/>
        </p:nvSpPr>
        <p:spPr>
          <a:xfrm>
            <a:off x="685166" y="6534532"/>
            <a:ext cx="11431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Jablonska-Trypuc et al.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Inanimate Surfaces as a Source of Hospital Infections Caused by Fungi, Bacteria and Viruses with Particular Emphasis on SARS-CoV-2.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Int J Environ Res Public Health. 2022 Jul; 19(13): 8121.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058935" y="4227562"/>
            <a:ext cx="1566371" cy="14802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01274" y="6061626"/>
            <a:ext cx="1115322" cy="434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FF5DD58-B078-B3F9-E91A-8F7D7C2ED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665171"/>
          </a:xfrm>
        </p:spPr>
        <p:txBody>
          <a:bodyPr/>
          <a:lstStyle/>
          <a:p>
            <a:r>
              <a:rPr lang="fi-FI" dirty="0"/>
              <a:t>Infektioiden torjunta</a:t>
            </a:r>
          </a:p>
        </p:txBody>
      </p:sp>
    </p:spTree>
    <p:extLst>
      <p:ext uri="{BB962C8B-B14F-4D97-AF65-F5344CB8AC3E}">
        <p14:creationId xmlns:p14="http://schemas.microsoft.com/office/powerpoint/2010/main" val="1611944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D058D3-B9E7-1C9D-2653-76A8B3C9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Infektioiden torjunta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52827A-64BF-2807-B94E-77E034B2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761112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Hygienia</a:t>
            </a:r>
          </a:p>
          <a:p>
            <a:pPr lvl="1"/>
            <a:r>
              <a:rPr lang="fi-FI" dirty="0"/>
              <a:t>Henkilökunta ja potilaat noudattavat hyvää käsihygieniaa</a:t>
            </a:r>
          </a:p>
          <a:p>
            <a:pPr lvl="2"/>
            <a:r>
              <a:rPr lang="fi-FI" dirty="0"/>
              <a:t>Käsidesinfektio ja suojautuminen ennen ja jälkeen paitsi potilas-, myös pintakontaktin</a:t>
            </a:r>
          </a:p>
          <a:p>
            <a:pPr lvl="3"/>
            <a:r>
              <a:rPr lang="fi-FI" dirty="0"/>
              <a:t>Välineet, näppäimistöt, ovenkahvat, kahvinkeitin, sänkyjen laidat, kaukosäätimet, porraskaiteet…</a:t>
            </a:r>
          </a:p>
          <a:p>
            <a:pPr lvl="2"/>
            <a:r>
              <a:rPr lang="fi-FI" dirty="0"/>
              <a:t>Näkyvä lika poistetaan heti</a:t>
            </a:r>
          </a:p>
          <a:p>
            <a:pPr lvl="3"/>
            <a:r>
              <a:rPr lang="fi-FI" dirty="0"/>
              <a:t>Elatusaine mikrobeille</a:t>
            </a:r>
          </a:p>
          <a:p>
            <a:r>
              <a:rPr lang="fi-FI" dirty="0"/>
              <a:t>Siivous</a:t>
            </a:r>
          </a:p>
          <a:p>
            <a:pPr lvl="1"/>
            <a:r>
              <a:rPr lang="fi-FI" dirty="0"/>
              <a:t>Puhdistusmenetelmät valitaan </a:t>
            </a:r>
            <a:r>
              <a:rPr lang="fi-FI" dirty="0" err="1"/>
              <a:t>kontaminoivan</a:t>
            </a:r>
            <a:r>
              <a:rPr lang="fi-FI" dirty="0"/>
              <a:t> mikrobin mukaan</a:t>
            </a:r>
          </a:p>
          <a:p>
            <a:pPr lvl="2"/>
            <a:r>
              <a:rPr lang="fi-FI" dirty="0"/>
              <a:t>Siivousohjeita infektiontorjunnan varotoimiohjeissa (siivoojilla lisäksi omat ohjeistuksensa)</a:t>
            </a:r>
          </a:p>
          <a:p>
            <a:pPr lvl="2"/>
            <a:r>
              <a:rPr lang="fi-FI" dirty="0"/>
              <a:t>Teknologisia ratkaisuja (esim. UV-desinfektio) kehitellään koko ajan</a:t>
            </a:r>
          </a:p>
          <a:p>
            <a:pPr lvl="1"/>
            <a:r>
              <a:rPr lang="fi-FI" dirty="0"/>
              <a:t>Huomioitava erityisesti potilaan siirtyessä huoneesta ja yksiköstä toiseen</a:t>
            </a:r>
          </a:p>
        </p:txBody>
      </p:sp>
    </p:spTree>
    <p:extLst>
      <p:ext uri="{BB962C8B-B14F-4D97-AF65-F5344CB8AC3E}">
        <p14:creationId xmlns:p14="http://schemas.microsoft.com/office/powerpoint/2010/main" val="2737946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351A4B-B227-D5E0-51B4-705550E7F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Infektioiden torjunta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3034" y="2525877"/>
            <a:ext cx="342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CDC: Healthcare Environmental Infection Prevention</a:t>
            </a:r>
          </a:p>
        </p:txBody>
      </p:sp>
      <p:pic>
        <p:nvPicPr>
          <p:cNvPr id="13" name="Content Placeholder 12" descr="Graphic-of-Core-Elements-2020-mediu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83314" y="2503063"/>
            <a:ext cx="6047619" cy="1171429"/>
          </a:xfrm>
        </p:spPr>
      </p:pic>
      <p:sp>
        <p:nvSpPr>
          <p:cNvPr id="15" name="TextBox 14"/>
          <p:cNvSpPr txBox="1"/>
          <p:nvPr/>
        </p:nvSpPr>
        <p:spPr>
          <a:xfrm>
            <a:off x="2132232" y="3907728"/>
            <a:ext cx="694318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Sisällytä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infektioiden torjunta osaksi työpaikkakulttuuria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Kouluta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koko hoitohenkilökunta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Valitse tuotteet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joilla on osoitettu teho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Standardoi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ja yhdenmukaista käytännöt yksiköissä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Seuraa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ohjeistuksien toteumista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Anna palautetta</a:t>
            </a: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säännöllisesti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9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0FB499-9116-AF46-EA91-1548C90D4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Esityksen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722B8D-1017-7AEB-AED6-4DF1D75F4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Mikrobien ominaisuuksista</a:t>
            </a:r>
          </a:p>
          <a:p>
            <a:r>
              <a:rPr lang="fi-FI" dirty="0"/>
              <a:t>Pintojen ongelmalliset mikrobit</a:t>
            </a:r>
          </a:p>
          <a:p>
            <a:r>
              <a:rPr lang="fi-FI" dirty="0">
                <a:solidFill>
                  <a:schemeClr val="tx1"/>
                </a:solidFill>
              </a:rPr>
              <a:t>Infektioiden leviäminen</a:t>
            </a:r>
          </a:p>
          <a:p>
            <a:r>
              <a:rPr lang="fi-FI" dirty="0"/>
              <a:t>Infektioiden torjunta</a:t>
            </a:r>
          </a:p>
        </p:txBody>
      </p:sp>
    </p:spTree>
    <p:extLst>
      <p:ext uri="{BB962C8B-B14F-4D97-AF65-F5344CB8AC3E}">
        <p14:creationId xmlns:p14="http://schemas.microsoft.com/office/powerpoint/2010/main" val="404383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02BC11-5ED9-4C20-EBCF-C87EAB8D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Voiko pinnalta saada infektion? -Kyllä voi.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9188732-399D-23B6-F7F5-77BCC1D6B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971110-3609-6036-495F-1FA3186F46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Kysyttävää?</a:t>
            </a:r>
          </a:p>
          <a:p>
            <a:r>
              <a:rPr lang="fi-FI" dirty="0"/>
              <a:t>Kommentteja?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7714640-1254-58DC-5C16-B98037C39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B405950-293B-E9D6-F5D8-5E285281B8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1600" dirty="0"/>
              <a:t>Brown et al. </a:t>
            </a:r>
            <a:r>
              <a:rPr lang="en-US" sz="1600" dirty="0"/>
              <a:t>Evolution of virulence in opportunistic pathogens: </a:t>
            </a:r>
            <a:r>
              <a:rPr lang="en-US" sz="1600" dirty="0" err="1"/>
              <a:t>generalism</a:t>
            </a:r>
            <a:r>
              <a:rPr lang="en-US" sz="1600" dirty="0"/>
              <a:t>, plasticity, and control. </a:t>
            </a:r>
            <a:r>
              <a:rPr lang="nl-NL" sz="1600" dirty="0"/>
              <a:t>Trends Microbiol. 2012 Jul; 20(7): 336–342.</a:t>
            </a:r>
            <a:endParaRPr lang="fi-FI" sz="1600" dirty="0"/>
          </a:p>
          <a:p>
            <a:r>
              <a:rPr lang="fi-FI" sz="1600" dirty="0"/>
              <a:t>Jablonska-Trypuc et al. </a:t>
            </a:r>
            <a:r>
              <a:rPr lang="en-US" sz="1600" dirty="0"/>
              <a:t>Inanimate Surfaces as a Source of Hospital Infections Caused by Fungi, Bacteria and Viruses with Particular Emphasis on SARS-CoV-2.</a:t>
            </a:r>
            <a:r>
              <a:rPr lang="fi-FI" sz="1600" dirty="0"/>
              <a:t> Int J Environ Res Public Health. 2022 Jul; 19(13): 8121.</a:t>
            </a:r>
          </a:p>
          <a:p>
            <a:r>
              <a:rPr lang="nn-NO" sz="1600" dirty="0"/>
              <a:t>Leung NHL. </a:t>
            </a:r>
            <a:r>
              <a:rPr lang="en-US" sz="1600" dirty="0"/>
              <a:t>Transmissibility and transmission of </a:t>
            </a:r>
            <a:r>
              <a:rPr lang="en-US" sz="1600"/>
              <a:t>respiratory viruses. </a:t>
            </a:r>
            <a:r>
              <a:rPr lang="nn-NO" sz="1600"/>
              <a:t>Nat </a:t>
            </a:r>
            <a:r>
              <a:rPr lang="nn-NO" sz="1600" dirty="0"/>
              <a:t>Rev Microbiol. 2021; 19(8): 528–545.</a:t>
            </a:r>
            <a:endParaRPr lang="fi-FI" sz="1600" dirty="0"/>
          </a:p>
          <a:p>
            <a:r>
              <a:rPr lang="fi-FI" sz="1600" dirty="0"/>
              <a:t>CDC: Healthcare Environmental Infection Prevention</a:t>
            </a:r>
          </a:p>
          <a:p>
            <a:r>
              <a:rPr lang="fi-FI" sz="1600" dirty="0"/>
              <a:t>OYS infektioiden torjunta</a:t>
            </a:r>
          </a:p>
        </p:txBody>
      </p:sp>
    </p:spTree>
    <p:extLst>
      <p:ext uri="{BB962C8B-B14F-4D97-AF65-F5344CB8AC3E}">
        <p14:creationId xmlns:p14="http://schemas.microsoft.com/office/powerpoint/2010/main" val="427807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9836D30-82F1-1AB0-4E33-0EDC1B39A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504926"/>
          </a:xfrm>
        </p:spPr>
        <p:txBody>
          <a:bodyPr/>
          <a:lstStyle/>
          <a:p>
            <a:r>
              <a:rPr lang="fi-FI" dirty="0"/>
              <a:t>Mikrobien ominaisuuksista</a:t>
            </a:r>
          </a:p>
        </p:txBody>
      </p:sp>
    </p:spTree>
    <p:extLst>
      <p:ext uri="{BB962C8B-B14F-4D97-AF65-F5344CB8AC3E}">
        <p14:creationId xmlns:p14="http://schemas.microsoft.com/office/powerpoint/2010/main" val="311162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53A2FB-EC65-A2AE-D23F-BDF78B31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i-FI" sz="3700">
                <a:solidFill>
                  <a:srgbClr val="FFFFFF"/>
                </a:solidFill>
              </a:rPr>
              <a:t>Kolonisaatio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5F6F82-0ABE-A58B-992F-64D143CA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fi-FI" dirty="0"/>
              <a:t>Terve iho ja limakalvot ovat bakteerien ja sienimikrobien verhoamia</a:t>
            </a:r>
          </a:p>
          <a:p>
            <a:pPr lvl="1"/>
            <a:r>
              <a:rPr lang="fi-FI" dirty="0"/>
              <a:t>Ovat osa normaalia epiteelin toimintaa</a:t>
            </a:r>
          </a:p>
          <a:p>
            <a:pPr lvl="1"/>
            <a:r>
              <a:rPr lang="fi-FI" dirty="0"/>
              <a:t>Raja-aita ulkoisen ja sisäisen ympäristön välillä</a:t>
            </a:r>
          </a:p>
          <a:p>
            <a:pPr lvl="2"/>
            <a:r>
              <a:rPr lang="fi-FI" dirty="0"/>
              <a:t>Iho, ruoansulatuskanava, sukupuoli- ja virtsaelimet</a:t>
            </a:r>
          </a:p>
          <a:p>
            <a:r>
              <a:rPr lang="fi-FI" dirty="0"/>
              <a:t>Ympäristö on kauttaaltaan kolonisoitunut mikro-organismeilla</a:t>
            </a:r>
          </a:p>
          <a:p>
            <a:pPr lvl="1"/>
            <a:r>
              <a:rPr lang="fi-FI" dirty="0"/>
              <a:t>Selviytyvät vaihtelevan ajan ilman orgaanista elatusainetta</a:t>
            </a:r>
          </a:p>
          <a:p>
            <a:pPr lvl="2"/>
            <a:r>
              <a:rPr lang="fi-FI" dirty="0"/>
              <a:t>Metsä vs navetta vs koti vs sairaalan käytävä vs ”puhdas” sairaalaympäristö</a:t>
            </a:r>
          </a:p>
        </p:txBody>
      </p:sp>
    </p:spTree>
    <p:extLst>
      <p:ext uri="{BB962C8B-B14F-4D97-AF65-F5344CB8AC3E}">
        <p14:creationId xmlns:p14="http://schemas.microsoft.com/office/powerpoint/2010/main" val="21221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31F128A-828D-7D61-6901-4ACA8528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Patogeenit &amp; Virulenssi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67C5F9-76B5-F3FF-2857-3701A6C44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91565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Virulenssi tarkoittaa mikrobin kykyä aiheuttaa sairaus ihmiselle</a:t>
            </a:r>
          </a:p>
          <a:p>
            <a:pPr lvl="1"/>
            <a:r>
              <a:rPr lang="fi-FI" sz="1800" dirty="0"/>
              <a:t>Mitä heikompi puolustuskyky, sitä pienemmän virulenssin omaava mikrobi voi aiheuttaa ongelmia</a:t>
            </a:r>
          </a:p>
          <a:p>
            <a:r>
              <a:rPr lang="fi-FI" dirty="0"/>
              <a:t>Patogeeni tarkoittaa sairautta aiheuttavaa mikrobia</a:t>
            </a:r>
          </a:p>
          <a:p>
            <a:r>
              <a:rPr lang="fi-FI" dirty="0"/>
              <a:t>Opportunistinen patogeeni</a:t>
            </a:r>
          </a:p>
          <a:p>
            <a:pPr lvl="1"/>
            <a:r>
              <a:rPr lang="fi-FI" sz="1800" dirty="0"/>
              <a:t>Mikrobi, joka terveelle ihmiselle harmiton, mutta immuunipuolustuksen häiriössä muodostaa ongelman</a:t>
            </a:r>
          </a:p>
          <a:p>
            <a:pPr lvl="2"/>
            <a:r>
              <a:rPr lang="fi-FI" sz="1600" dirty="0"/>
              <a:t>Syöpähoidot, haavat, hauraus...</a:t>
            </a:r>
          </a:p>
          <a:p>
            <a:pPr lvl="1"/>
            <a:r>
              <a:rPr lang="fi-FI" dirty="0"/>
              <a:t>Kommensaalinen opportunisti</a:t>
            </a:r>
          </a:p>
          <a:p>
            <a:pPr lvl="2"/>
            <a:r>
              <a:rPr lang="fi-FI" dirty="0"/>
              <a:t>Stafylokokit, streptokokit, haemophilus, enterokokit... </a:t>
            </a:r>
          </a:p>
          <a:p>
            <a:pPr lvl="1"/>
            <a:r>
              <a:rPr lang="fi-FI" dirty="0"/>
              <a:t>Ympäristöopportunisti</a:t>
            </a:r>
          </a:p>
          <a:p>
            <a:pPr lvl="2"/>
            <a:r>
              <a:rPr lang="fi-FI" dirty="0"/>
              <a:t>Pseudomonas, mykobakteerit...</a:t>
            </a:r>
          </a:p>
        </p:txBody>
      </p:sp>
    </p:spTree>
    <p:extLst>
      <p:ext uri="{BB962C8B-B14F-4D97-AF65-F5344CB8AC3E}">
        <p14:creationId xmlns:p14="http://schemas.microsoft.com/office/powerpoint/2010/main" val="171833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E936F9E-AE40-9118-F21D-845666D71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67604"/>
          </a:xfrm>
        </p:spPr>
        <p:txBody>
          <a:bodyPr/>
          <a:lstStyle/>
          <a:p>
            <a:r>
              <a:rPr lang="fi-FI" dirty="0"/>
              <a:t>Pintojen ongelmalliset mikrobit</a:t>
            </a:r>
          </a:p>
        </p:txBody>
      </p:sp>
    </p:spTree>
    <p:extLst>
      <p:ext uri="{BB962C8B-B14F-4D97-AF65-F5344CB8AC3E}">
        <p14:creationId xmlns:p14="http://schemas.microsoft.com/office/powerpoint/2010/main" val="177558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F540C8-11AC-CCDF-D620-09525263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Selviytyminen elottomalla pinnalla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E6E5C9-63A2-43EB-EF09-45C75FC7A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645028"/>
          </a:xfrm>
        </p:spPr>
        <p:txBody>
          <a:bodyPr>
            <a:normAutofit/>
          </a:bodyPr>
          <a:lstStyle/>
          <a:p>
            <a:r>
              <a:rPr lang="fi-FI" dirty="0"/>
              <a:t>Mikrobin elinkelpoisuuteen pinnoilla vaikuttaa</a:t>
            </a:r>
          </a:p>
          <a:p>
            <a:pPr lvl="1"/>
            <a:r>
              <a:rPr lang="fi-FI" dirty="0"/>
              <a:t>Lämpötila</a:t>
            </a:r>
          </a:p>
          <a:p>
            <a:pPr lvl="1"/>
            <a:r>
              <a:rPr lang="fi-FI" dirty="0"/>
              <a:t>Pinnan materiaali</a:t>
            </a:r>
          </a:p>
          <a:p>
            <a:pPr lvl="1"/>
            <a:r>
              <a:rPr lang="fi-FI" dirty="0"/>
              <a:t>Suolapitoisuus, pH</a:t>
            </a:r>
          </a:p>
          <a:p>
            <a:pPr lvl="1"/>
            <a:r>
              <a:rPr lang="fi-FI" dirty="0"/>
              <a:t>UV-valoaltistus</a:t>
            </a:r>
          </a:p>
          <a:p>
            <a:pPr lvl="1"/>
            <a:r>
              <a:rPr lang="fi-FI" dirty="0"/>
              <a:t>Suhteellinen kosteus</a:t>
            </a:r>
          </a:p>
          <a:p>
            <a:r>
              <a:rPr lang="fi-FI" dirty="0"/>
              <a:t>Elinkelpoisenkin mikrobin siirtymiskyky ihmiseen ja potentiaali aiheuttaa sairaus vaihtelee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63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C3C17E1-C88A-F0EF-070F-0A667674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Bakteerit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pic>
        <p:nvPicPr>
          <p:cNvPr id="9" name="Content Placeholder 8" descr="bactsurf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47868" y="2023164"/>
            <a:ext cx="4750833" cy="4595120"/>
          </a:xfrm>
        </p:spPr>
      </p:pic>
      <p:pic>
        <p:nvPicPr>
          <p:cNvPr id="11" name="Picture 10" descr="bactsur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4151" y="2000232"/>
            <a:ext cx="4465390" cy="46363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9686" y="6604084"/>
            <a:ext cx="113223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Jablonska-Trypuc et al.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Inanimate Surfaces as a Source of Hospital Infections Caused by Fungi, Bacteria and Viruses with Particular Emphasis on SARS-CoV-2.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Int J Environ Res Public Health. 2022 Jul; 19(13): 8121.</a:t>
            </a:r>
          </a:p>
        </p:txBody>
      </p:sp>
    </p:spTree>
    <p:extLst>
      <p:ext uri="{BB962C8B-B14F-4D97-AF65-F5344CB8AC3E}">
        <p14:creationId xmlns:p14="http://schemas.microsoft.com/office/powerpoint/2010/main" val="251804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2F540C8-11AC-CCDF-D620-09525263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Bakteerit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E6E5C9-63A2-43EB-EF09-45C75FC7A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12256"/>
            <a:ext cx="9601196" cy="3645028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Voivat selviytyä kuivalla pinnalla jopa kuukausia</a:t>
            </a:r>
          </a:p>
          <a:p>
            <a:pPr lvl="1"/>
            <a:r>
              <a:rPr lang="fi-FI" dirty="0"/>
              <a:t>Kyky muodostaa biofilmi suojaa bakteereja kuivumiselta</a:t>
            </a:r>
          </a:p>
          <a:p>
            <a:pPr lvl="2"/>
            <a:r>
              <a:rPr lang="fi-FI" dirty="0"/>
              <a:t>Etenkin muovi- ja teräspinnat</a:t>
            </a:r>
          </a:p>
          <a:p>
            <a:pPr lvl="1"/>
            <a:r>
              <a:rPr lang="fi-FI" dirty="0"/>
              <a:t>Kosteus voi edesauttaa joidenkin bakteerien selviytymistä</a:t>
            </a:r>
          </a:p>
          <a:p>
            <a:pPr lvl="2"/>
            <a:r>
              <a:rPr lang="fi-FI" dirty="0"/>
              <a:t>Erityisesti enterokokit ja </a:t>
            </a:r>
            <a:r>
              <a:rPr lang="fi-FI" dirty="0" err="1"/>
              <a:t>gram-neg</a:t>
            </a:r>
            <a:r>
              <a:rPr lang="fi-FI" dirty="0"/>
              <a:t> kuten pseudomonas, </a:t>
            </a:r>
            <a:r>
              <a:rPr lang="fi-FI" dirty="0" err="1"/>
              <a:t>E.coli</a:t>
            </a:r>
            <a:r>
              <a:rPr lang="fi-FI" dirty="0"/>
              <a:t>, </a:t>
            </a:r>
            <a:r>
              <a:rPr lang="fi-FI" dirty="0" err="1"/>
              <a:t>legionella</a:t>
            </a:r>
            <a:r>
              <a:rPr lang="fi-FI" dirty="0"/>
              <a:t>...</a:t>
            </a:r>
          </a:p>
          <a:p>
            <a:r>
              <a:rPr lang="fi-FI" dirty="0"/>
              <a:t>Sairaalaympäristössä rikastuu helpommin antibioottiresistenttejä kantoja</a:t>
            </a:r>
          </a:p>
          <a:p>
            <a:pPr lvl="1"/>
            <a:r>
              <a:rPr lang="fi-FI" dirty="0"/>
              <a:t>MRSA, VRE...</a:t>
            </a:r>
          </a:p>
          <a:p>
            <a:r>
              <a:rPr lang="fi-FI" dirty="0"/>
              <a:t>Torjutaan alkoholilla (&gt;70%), klorheksidiinillä, kuumentamalla</a:t>
            </a:r>
          </a:p>
          <a:p>
            <a:r>
              <a:rPr lang="fi-FI" dirty="0"/>
              <a:t>Clostridioides difficilen itiöt hyvin kestäviä</a:t>
            </a:r>
          </a:p>
          <a:p>
            <a:pPr lvl="1"/>
            <a:r>
              <a:rPr lang="fi-FI" dirty="0"/>
              <a:t>Kerroksittainen rakenne suojaa tavanomaisilta puhdistusmenetelmiltä kuten alkoholilta</a:t>
            </a:r>
          </a:p>
          <a:p>
            <a:pPr lvl="1"/>
            <a:r>
              <a:rPr lang="fi-FI" dirty="0"/>
              <a:t>Torjutaan väkevällä klooripuhdistusaineella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6876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i:0#.w|oysnet\saarijje</DisplayName>
        <AccountId>5724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2024-02-13T22:00:00+00:00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Potilaan hoitoon osallistuva henkilöstö</TermName>
          <TermId xmlns="http://schemas.microsoft.com/office/infopath/2007/PartnerControls">21074a2b-1b44-417e-9c72-4d731d4c7a78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Pohde</TermName>
          <TermId xmlns="http://schemas.microsoft.com/office/infopath/2007/PartnerControls">3bd1eb7d-6289-427a-a46c-d4e835e69ad1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165</Value>
      <Value>10</Value>
      <Value>42</Value>
      <Value>3</Value>
      <Value>2688</Value>
    </TaxCatchAll>
    <_dlc_DocId xmlns="d3e50268-7799-48af-83c3-9a9b063078bc">MUAVRSSTWASF-92438712-444</_dlc_DocId>
    <_dlc_DocIdUrl xmlns="d3e50268-7799-48af-83c3-9a9b063078bc">
      <Url>https://internet.oysnet.ppshp.fi/dokumentit/_layouts/15/DocIdRedir.aspx?ID=MUAVRSSTWASF-92438712-444</Url>
      <Description>MUAVRSSTWASF-92438712-444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9BA9FE98-E1DB-4A45-B8CA-BD3C495FC965}"/>
</file>

<file path=customXml/itemProps2.xml><?xml version="1.0" encoding="utf-8"?>
<ds:datastoreItem xmlns:ds="http://schemas.openxmlformats.org/officeDocument/2006/customXml" ds:itemID="{4CCEC48B-F1FD-4190-B23D-F4D4D3BB0519}"/>
</file>

<file path=customXml/itemProps3.xml><?xml version="1.0" encoding="utf-8"?>
<ds:datastoreItem xmlns:ds="http://schemas.openxmlformats.org/officeDocument/2006/customXml" ds:itemID="{1ABA32E7-D70C-4262-8887-37D59DA17FE2}"/>
</file>

<file path=customXml/itemProps4.xml><?xml version="1.0" encoding="utf-8"?>
<ds:datastoreItem xmlns:ds="http://schemas.openxmlformats.org/officeDocument/2006/customXml" ds:itemID="{97D1F460-4BF5-4512-8C3A-9BE2DA8C75AD}"/>
</file>

<file path=customXml/itemProps5.xml><?xml version="1.0" encoding="utf-8"?>
<ds:datastoreItem xmlns:ds="http://schemas.openxmlformats.org/officeDocument/2006/customXml" ds:itemID="{6CBCA7C9-E471-4784-811B-274D0A0AC30C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746</Words>
  <Application>Microsoft Office PowerPoint</Application>
  <PresentationFormat>Laajakuva</PresentationFormat>
  <Paragraphs>129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Orgaaninen</vt:lpstr>
      <vt:lpstr>Voiko pinnalta saada infektion?</vt:lpstr>
      <vt:lpstr>Esityksen rakenne</vt:lpstr>
      <vt:lpstr>Mikrobien ominaisuuksista</vt:lpstr>
      <vt:lpstr>Kolonisaatio</vt:lpstr>
      <vt:lpstr>Patogeenit &amp; Virulenssi</vt:lpstr>
      <vt:lpstr>Pintojen ongelmalliset mikrobit</vt:lpstr>
      <vt:lpstr>Selviytyminen elottomalla pinnalla</vt:lpstr>
      <vt:lpstr>Bakteerit</vt:lpstr>
      <vt:lpstr>Bakteerit</vt:lpstr>
      <vt:lpstr>Virukset</vt:lpstr>
      <vt:lpstr>Sienet</vt:lpstr>
      <vt:lpstr>Infektioiden  leviäminen</vt:lpstr>
      <vt:lpstr>Infektioiden leviäminen terveydenhuollossa</vt:lpstr>
      <vt:lpstr>Infektioiden leviäminen pinnoilta</vt:lpstr>
      <vt:lpstr>Hengitystieinfektioiden leviämisestä</vt:lpstr>
      <vt:lpstr>Infektioiden leviäminen</vt:lpstr>
      <vt:lpstr>Infektioiden torjunta</vt:lpstr>
      <vt:lpstr>Infektioiden torjunta</vt:lpstr>
      <vt:lpstr>Infektioiden torjunta</vt:lpstr>
      <vt:lpstr>Voiko pinnalta saada infektion? -Kyllä voi.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Voiko pinnalta saada infektion 14.2.2024</dc:title>
  <dc:creator>Holappa Jatta</dc:creator>
  <cp:keywords/>
  <cp:lastModifiedBy>Holappa Jatta</cp:lastModifiedBy>
  <cp:revision>2</cp:revision>
  <dcterms:created xsi:type="dcterms:W3CDTF">2024-02-22T12:03:34Z</dcterms:created>
  <dcterms:modified xsi:type="dcterms:W3CDTF">2024-02-22T12:06:47Z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8746b466-e246-4670-ae3a-be8ac4a0f4a3</vt:lpwstr>
  </property>
  <property fmtid="{D5CDD505-2E9C-101B-9397-08002B2CF9AE}" pid="4" name="TaxKeyword">
    <vt:lpwstr/>
  </property>
  <property fmtid="{D5CDD505-2E9C-101B-9397-08002B2CF9AE}" pid="5" name="Kohde- / työntekijäryhmä">
    <vt:lpwstr>42;#Potilaan hoitoon osallistuva henkilöstö|21074a2b-1b44-417e-9c72-4d731d4c7a78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2688;#Pohde|3bd1eb7d-6289-427a-a46c-d4e835e69ad1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268400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